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54421d3824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54421d3824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54421d38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54421d38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54421d382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54421d382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54421d382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54421d382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54421d3824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54421d3824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54421d3824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54421d3824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54421d3824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54421d3824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Literature </a:t>
            </a:r>
            <a:endParaRPr/>
          </a:p>
          <a:p>
            <a:pPr indent="0" lvl="0" marL="0" rtl="0" algn="l">
              <a:spcBef>
                <a:spcPts val="0"/>
              </a:spcBef>
              <a:spcAft>
                <a:spcPts val="0"/>
              </a:spcAft>
              <a:buNone/>
            </a:pPr>
            <a:r>
              <a:rPr lang="en-GB"/>
              <a:t>Survey</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6"/>
          <p:cNvSpPr txBox="1"/>
          <p:nvPr>
            <p:ph idx="1" type="body"/>
          </p:nvPr>
        </p:nvSpPr>
        <p:spPr>
          <a:xfrm>
            <a:off x="778900" y="53725"/>
            <a:ext cx="8299500" cy="4968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GB" sz="2000">
                <a:latin typeface="Comic Sans MS"/>
                <a:ea typeface="Comic Sans MS"/>
                <a:cs typeface="Comic Sans MS"/>
                <a:sym typeface="Comic Sans MS"/>
              </a:rPr>
              <a:t>Results : </a:t>
            </a:r>
            <a:endParaRPr sz="2000">
              <a:latin typeface="Comic Sans MS"/>
              <a:ea typeface="Comic Sans MS"/>
              <a:cs typeface="Comic Sans MS"/>
              <a:sym typeface="Comic Sans MS"/>
            </a:endParaRPr>
          </a:p>
          <a:p>
            <a:pPr indent="0" lvl="0" marL="457200" rtl="0" algn="l">
              <a:spcBef>
                <a:spcPts val="1600"/>
              </a:spcBef>
              <a:spcAft>
                <a:spcPts val="1600"/>
              </a:spcAft>
              <a:buNone/>
            </a:pPr>
            <a:r>
              <a:t/>
            </a:r>
            <a:endParaRPr sz="2000">
              <a:latin typeface="Comic Sans MS"/>
              <a:ea typeface="Comic Sans MS"/>
              <a:cs typeface="Comic Sans MS"/>
              <a:sym typeface="Comic Sans M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711775" y="30837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Table Of Content</a:t>
            </a:r>
            <a:endParaRPr/>
          </a:p>
        </p:txBody>
      </p:sp>
      <p:sp>
        <p:nvSpPr>
          <p:cNvPr id="234" name="Google Shape;234;p18"/>
          <p:cNvSpPr txBox="1"/>
          <p:nvPr/>
        </p:nvSpPr>
        <p:spPr>
          <a:xfrm>
            <a:off x="590925" y="926625"/>
            <a:ext cx="6674400" cy="31158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rgbClr val="CACACA"/>
              </a:buClr>
              <a:buSzPts val="1400"/>
              <a:buFont typeface="Montserrat"/>
              <a:buAutoNum type="arabicPeriod"/>
            </a:pPr>
            <a:r>
              <a:rPr lang="en-GB">
                <a:solidFill>
                  <a:srgbClr val="CACACA"/>
                </a:solidFill>
                <a:latin typeface="Montserrat"/>
                <a:ea typeface="Montserrat"/>
                <a:cs typeface="Montserrat"/>
                <a:sym typeface="Montserrat"/>
              </a:rPr>
              <a:t>Identification of ASD using Deep Learning and the ABIDE Dataset </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AutoNum type="arabicPeriod"/>
            </a:pPr>
            <a:r>
              <a:rPr lang="en-GB">
                <a:solidFill>
                  <a:srgbClr val="CACACA"/>
                </a:solidFill>
                <a:latin typeface="Montserrat"/>
                <a:ea typeface="Montserrat"/>
                <a:cs typeface="Montserrat"/>
                <a:sym typeface="Montserrat"/>
              </a:rPr>
              <a:t>Autism Classification using Brain Functional Connectivity Dynamics and Machine Learning.</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AutoNum type="arabicPeriod"/>
            </a:pPr>
            <a:r>
              <a:rPr lang="en-GB">
                <a:solidFill>
                  <a:srgbClr val="CACACA"/>
                </a:solidFill>
                <a:latin typeface="Montserrat"/>
                <a:ea typeface="Montserrat"/>
                <a:cs typeface="Montserrat"/>
                <a:sym typeface="Montserrat"/>
              </a:rPr>
              <a:t>Learning to classify Psychiatric Disorders based on fMRI images. Autism Vs Healthy and ADHD Vs Healthy.</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AutoNum type="arabicPeriod"/>
            </a:pPr>
            <a:r>
              <a:rPr lang="en-GB">
                <a:solidFill>
                  <a:srgbClr val="CACACA"/>
                </a:solidFill>
                <a:latin typeface="Montserrat"/>
                <a:ea typeface="Montserrat"/>
                <a:cs typeface="Montserrat"/>
                <a:sym typeface="Montserrat"/>
              </a:rPr>
              <a:t>Multiparametric MRI Characterization and prediction in ASD using Graph theory and Machine Learning</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AutoNum type="arabicPeriod"/>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1181800" y="138575"/>
            <a:ext cx="7654800" cy="117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Identification of ASD using Deep learning and ABIDE Dataset </a:t>
            </a:r>
            <a:endParaRPr/>
          </a:p>
          <a:p>
            <a:pPr indent="0" lvl="0" marL="0" rtl="0" algn="l">
              <a:spcBef>
                <a:spcPts val="0"/>
              </a:spcBef>
              <a:spcAft>
                <a:spcPts val="0"/>
              </a:spcAft>
              <a:buNone/>
            </a:pPr>
            <a:r>
              <a:rPr lang="en-GB"/>
              <a:t>-Anibal Solon Heinsfeld et al</a:t>
            </a:r>
            <a:endParaRPr/>
          </a:p>
        </p:txBody>
      </p:sp>
      <p:sp>
        <p:nvSpPr>
          <p:cNvPr id="240" name="Google Shape;240;p19"/>
          <p:cNvSpPr txBox="1"/>
          <p:nvPr>
            <p:ph idx="1" type="body"/>
          </p:nvPr>
        </p:nvSpPr>
        <p:spPr>
          <a:xfrm>
            <a:off x="980350" y="1567550"/>
            <a:ext cx="7856400" cy="329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Comic Sans MS"/>
                <a:ea typeface="Comic Sans MS"/>
                <a:cs typeface="Comic Sans MS"/>
                <a:sym typeface="Comic Sans MS"/>
              </a:rPr>
              <a:t>Input and Preprocessing:</a:t>
            </a:r>
            <a:endParaRPr sz="1800">
              <a:latin typeface="Comic Sans MS"/>
              <a:ea typeface="Comic Sans MS"/>
              <a:cs typeface="Comic Sans MS"/>
              <a:sym typeface="Comic Sans MS"/>
            </a:endParaRPr>
          </a:p>
          <a:p>
            <a:pPr indent="-317500" lvl="0" marL="457200" rtl="0" algn="l">
              <a:spcBef>
                <a:spcPts val="1600"/>
              </a:spcBef>
              <a:spcAft>
                <a:spcPts val="0"/>
              </a:spcAft>
              <a:buSzPts val="1400"/>
              <a:buAutoNum type="arabicPeriod"/>
            </a:pPr>
            <a:r>
              <a:rPr lang="en-GB" sz="1400"/>
              <a:t>Resting state FMRI data from ABIDE I was used - 505 ASD and 530 Neurotypical individual data .</a:t>
            </a:r>
            <a:endParaRPr sz="1400"/>
          </a:p>
          <a:p>
            <a:pPr indent="-317500" lvl="0" marL="457200" rtl="0" algn="l">
              <a:spcBef>
                <a:spcPts val="0"/>
              </a:spcBef>
              <a:spcAft>
                <a:spcPts val="0"/>
              </a:spcAft>
              <a:buSzPts val="1400"/>
              <a:buAutoNum type="arabicPeriod"/>
            </a:pPr>
            <a:r>
              <a:rPr lang="en-GB" sz="1400"/>
              <a:t>C-PAC Preprocessing pipeline.</a:t>
            </a:r>
            <a:endParaRPr sz="1400"/>
          </a:p>
          <a:p>
            <a:pPr indent="-317500" lvl="0" marL="457200" rtl="0" algn="l">
              <a:spcBef>
                <a:spcPts val="0"/>
              </a:spcBef>
              <a:spcAft>
                <a:spcPts val="0"/>
              </a:spcAft>
              <a:buSzPts val="1400"/>
              <a:buAutoNum type="arabicPeriod"/>
            </a:pPr>
            <a:r>
              <a:rPr lang="en-GB" sz="1400"/>
              <a:t>The fMRI data was slice time corrected, motion corrected and voxel intensity was normalised. Nuisance signal removal was performed using 24 motion parameters, CompCor with 5 components, low-frequency drifts and global signal as regressors. Functional data was band pass filtered  0.01 - 0.1 Hz and spatially registered using nonlinear method to a template space (MNI152). CC200 functional parcellation atlas of the brain was used to reduce feature vector size into 200 regions.</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idx="1" type="body"/>
          </p:nvPr>
        </p:nvSpPr>
        <p:spPr>
          <a:xfrm>
            <a:off x="967700" y="544800"/>
            <a:ext cx="7902600" cy="428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Comic Sans MS"/>
                <a:ea typeface="Comic Sans MS"/>
                <a:cs typeface="Comic Sans MS"/>
                <a:sym typeface="Comic Sans MS"/>
              </a:rPr>
              <a:t>Methodology</a:t>
            </a:r>
            <a:r>
              <a:rPr lang="en-GB" sz="2000">
                <a:latin typeface="Comic Sans MS"/>
                <a:ea typeface="Comic Sans MS"/>
                <a:cs typeface="Comic Sans MS"/>
                <a:sym typeface="Comic Sans MS"/>
              </a:rPr>
              <a:t>:</a:t>
            </a:r>
            <a:endParaRPr sz="2000">
              <a:latin typeface="Comic Sans MS"/>
              <a:ea typeface="Comic Sans MS"/>
              <a:cs typeface="Comic Sans MS"/>
              <a:sym typeface="Comic Sans MS"/>
            </a:endParaRPr>
          </a:p>
          <a:p>
            <a:pPr indent="-330200" lvl="0" marL="457200" rtl="0" algn="l">
              <a:spcBef>
                <a:spcPts val="1600"/>
              </a:spcBef>
              <a:spcAft>
                <a:spcPts val="0"/>
              </a:spcAft>
              <a:buSzPts val="1600"/>
              <a:buAutoNum type="arabicPeriod"/>
            </a:pPr>
            <a:r>
              <a:rPr lang="en-GB" sz="1600"/>
              <a:t>Functional Connectivity was used to classify subjects as ASD and NT.  It provides an index of level of coactivation of brain regions based on time series rs-fMRI brain imaging data. Each cell is a connectivity matrix contains a Pearson correlation coefficient. The coefficient is an index of correlation btw 2 areas of the brain and it ranges from -1(indicated time series are anti correlated) to 1( time series are highly correlated)</a:t>
            </a:r>
            <a:endParaRPr sz="1600"/>
          </a:p>
          <a:p>
            <a:pPr indent="-330200" lvl="0" marL="457200" rtl="0" algn="l">
              <a:spcBef>
                <a:spcPts val="0"/>
              </a:spcBef>
              <a:spcAft>
                <a:spcPts val="0"/>
              </a:spcAft>
              <a:buSzPts val="1600"/>
              <a:buAutoNum type="arabicPeriod"/>
            </a:pPr>
            <a:r>
              <a:rPr lang="en-GB" sz="1600"/>
              <a:t>Upper Triangle values were removed from the correlation matrix as they repeat the values of the lower triangle. The main diagonal values were also removed. The remaining triangle was flattened to retrieve a vector of features, which was used for classification. The number of resultant features is given by (N-1)*N/2, where N = # of correlated voxels/regions (19,900)</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1"/>
          <p:cNvSpPr txBox="1"/>
          <p:nvPr>
            <p:ph idx="1" type="body"/>
          </p:nvPr>
        </p:nvSpPr>
        <p:spPr>
          <a:xfrm>
            <a:off x="778900" y="53725"/>
            <a:ext cx="8299500" cy="49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3.	</a:t>
            </a:r>
            <a:r>
              <a:rPr lang="en-GB" sz="1600"/>
              <a:t>Classification method - 2 denoising encoders were used following a deep network as 	shown. The MLP is a supervised model which uses the previous knowledge from the 	autoencoder training. Autoencoders are trained in an unsupervised manner. </a:t>
            </a:r>
            <a:endParaRPr sz="1600"/>
          </a:p>
          <a:p>
            <a:pPr indent="0" lvl="0" marL="457200" rtl="0" algn="l">
              <a:spcBef>
                <a:spcPts val="1600"/>
              </a:spcBef>
              <a:spcAft>
                <a:spcPts val="1600"/>
              </a:spcAft>
              <a:buNone/>
            </a:pPr>
            <a:r>
              <a:t/>
            </a:r>
            <a:endParaRPr sz="1400"/>
          </a:p>
        </p:txBody>
      </p:sp>
      <p:pic>
        <p:nvPicPr>
          <p:cNvPr id="251" name="Google Shape;251;p21"/>
          <p:cNvPicPr preferRelativeResize="0"/>
          <p:nvPr/>
        </p:nvPicPr>
        <p:blipFill rotWithShape="1">
          <a:blip r:embed="rId3">
            <a:alphaModFix/>
          </a:blip>
          <a:srcRect b="18285" l="14271" r="44181" t="25691"/>
          <a:stretch/>
        </p:blipFill>
        <p:spPr>
          <a:xfrm>
            <a:off x="374500" y="1878225"/>
            <a:ext cx="4791749" cy="3009474"/>
          </a:xfrm>
          <a:prstGeom prst="rect">
            <a:avLst/>
          </a:prstGeom>
          <a:noFill/>
          <a:ln>
            <a:noFill/>
          </a:ln>
        </p:spPr>
      </p:pic>
      <p:pic>
        <p:nvPicPr>
          <p:cNvPr id="252" name="Google Shape;252;p21"/>
          <p:cNvPicPr preferRelativeResize="0"/>
          <p:nvPr/>
        </p:nvPicPr>
        <p:blipFill rotWithShape="1">
          <a:blip r:embed="rId4">
            <a:alphaModFix/>
          </a:blip>
          <a:srcRect b="13830" l="55650" r="4427" t="36472"/>
          <a:stretch/>
        </p:blipFill>
        <p:spPr>
          <a:xfrm>
            <a:off x="5282250" y="1878225"/>
            <a:ext cx="3650477" cy="30094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2"/>
          <p:cNvSpPr txBox="1"/>
          <p:nvPr>
            <p:ph idx="1" type="body"/>
          </p:nvPr>
        </p:nvSpPr>
        <p:spPr>
          <a:xfrm>
            <a:off x="778900" y="53725"/>
            <a:ext cx="8299500" cy="4968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GB" sz="2000">
                <a:latin typeface="Comic Sans MS"/>
                <a:ea typeface="Comic Sans MS"/>
                <a:cs typeface="Comic Sans MS"/>
                <a:sym typeface="Comic Sans MS"/>
              </a:rPr>
              <a:t>Results : </a:t>
            </a:r>
            <a:endParaRPr sz="2000">
              <a:latin typeface="Comic Sans MS"/>
              <a:ea typeface="Comic Sans MS"/>
              <a:cs typeface="Comic Sans MS"/>
              <a:sym typeface="Comic Sans MS"/>
            </a:endParaRPr>
          </a:p>
          <a:p>
            <a:pPr indent="0" lvl="0" marL="457200" rtl="0" algn="l">
              <a:spcBef>
                <a:spcPts val="1600"/>
              </a:spcBef>
              <a:spcAft>
                <a:spcPts val="1600"/>
              </a:spcAft>
              <a:buNone/>
            </a:pPr>
            <a:r>
              <a:t/>
            </a:r>
            <a:endParaRPr sz="2000">
              <a:latin typeface="Comic Sans MS"/>
              <a:ea typeface="Comic Sans MS"/>
              <a:cs typeface="Comic Sans MS"/>
              <a:sym typeface="Comic Sans MS"/>
            </a:endParaRPr>
          </a:p>
        </p:txBody>
      </p:sp>
      <p:pic>
        <p:nvPicPr>
          <p:cNvPr id="258" name="Google Shape;258;p22"/>
          <p:cNvPicPr preferRelativeResize="0"/>
          <p:nvPr/>
        </p:nvPicPr>
        <p:blipFill rotWithShape="1">
          <a:blip r:embed="rId3">
            <a:alphaModFix/>
          </a:blip>
          <a:srcRect b="32980" l="56077" r="5538" t="42551"/>
          <a:stretch/>
        </p:blipFill>
        <p:spPr>
          <a:xfrm>
            <a:off x="1274175" y="672250"/>
            <a:ext cx="5010600" cy="21496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3"/>
          <p:cNvSpPr txBox="1"/>
          <p:nvPr>
            <p:ph type="title"/>
          </p:nvPr>
        </p:nvSpPr>
        <p:spPr>
          <a:xfrm>
            <a:off x="1181800" y="138575"/>
            <a:ext cx="7654800" cy="117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txBox="1"/>
          <p:nvPr>
            <p:ph idx="1" type="body"/>
          </p:nvPr>
        </p:nvSpPr>
        <p:spPr>
          <a:xfrm>
            <a:off x="980350" y="1567550"/>
            <a:ext cx="7856400" cy="329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Comic Sans MS"/>
                <a:ea typeface="Comic Sans MS"/>
                <a:cs typeface="Comic Sans MS"/>
                <a:sym typeface="Comic Sans MS"/>
              </a:rPr>
              <a:t>Input and Preprocessing:</a:t>
            </a:r>
            <a:endParaRPr sz="1800">
              <a:latin typeface="Comic Sans MS"/>
              <a:ea typeface="Comic Sans MS"/>
              <a:cs typeface="Comic Sans MS"/>
              <a:sym typeface="Comic Sans MS"/>
            </a:endParaRPr>
          </a:p>
          <a:p>
            <a:pPr indent="-317500" lvl="0" marL="457200" rtl="0" algn="l">
              <a:spcBef>
                <a:spcPts val="1600"/>
              </a:spcBef>
              <a:spcAft>
                <a:spcPts val="0"/>
              </a:spcAft>
              <a:buSzPts val="1400"/>
              <a:buAutoNum type="arabicPeriod"/>
            </a:pPr>
            <a:r>
              <a:t/>
            </a:r>
            <a:endParaRPr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4"/>
          <p:cNvSpPr txBox="1"/>
          <p:nvPr>
            <p:ph idx="1" type="body"/>
          </p:nvPr>
        </p:nvSpPr>
        <p:spPr>
          <a:xfrm>
            <a:off x="967700" y="544800"/>
            <a:ext cx="7902600" cy="428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latin typeface="Comic Sans MS"/>
                <a:ea typeface="Comic Sans MS"/>
                <a:cs typeface="Comic Sans MS"/>
                <a:sym typeface="Comic Sans MS"/>
              </a:rPr>
              <a:t>Methodology:</a:t>
            </a:r>
            <a:endParaRPr sz="2000">
              <a:latin typeface="Comic Sans MS"/>
              <a:ea typeface="Comic Sans MS"/>
              <a:cs typeface="Comic Sans MS"/>
              <a:sym typeface="Comic Sans MS"/>
            </a:endParaRPr>
          </a:p>
          <a:p>
            <a:pPr indent="-330200" lvl="0" marL="457200" rtl="0" algn="l">
              <a:spcBef>
                <a:spcPts val="1600"/>
              </a:spcBef>
              <a:spcAft>
                <a:spcPts val="0"/>
              </a:spcAft>
              <a:buSzPts val="1600"/>
              <a:buAutoNum type="arabicPeriod"/>
            </a:pPr>
            <a:r>
              <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5"/>
          <p:cNvSpPr txBox="1"/>
          <p:nvPr>
            <p:ph idx="1" type="body"/>
          </p:nvPr>
        </p:nvSpPr>
        <p:spPr>
          <a:xfrm>
            <a:off x="778900" y="53725"/>
            <a:ext cx="8299500" cy="496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t>	</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